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63" r:id="rId4"/>
    <p:sldId id="275" r:id="rId5"/>
    <p:sldId id="264" r:id="rId6"/>
    <p:sldId id="261" r:id="rId7"/>
    <p:sldId id="269" r:id="rId8"/>
    <p:sldId id="273" r:id="rId9"/>
    <p:sldId id="274" r:id="rId10"/>
    <p:sldId id="276" r:id="rId11"/>
    <p:sldId id="266" r:id="rId12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5E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1"/>
    <p:restoredTop sz="86441" autoAdjust="0"/>
  </p:normalViewPr>
  <p:slideViewPr>
    <p:cSldViewPr snapToGrid="0" snapToObjects="1">
      <p:cViewPr varScale="1">
        <p:scale>
          <a:sx n="66" d="100"/>
          <a:sy n="66" d="100"/>
        </p:scale>
        <p:origin x="-4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D4F529-CDDB-4A9A-8DE0-E07884AD21B7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88073E-3ECD-4123-90BC-E510BD85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2DBCD-D46A-466B-89DB-FC88F074A689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496DD3-FFB9-4A83-891E-D477C62F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860B9-97D3-4534-8A5E-AF0919860E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mtClean="0">
              <a:cs typeface="Arial" charset="0"/>
            </a:endParaRPr>
          </a:p>
        </p:txBody>
      </p:sp>
      <p:sp>
        <p:nvSpPr>
          <p:cNvPr id="17413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30723" name="Élőfej helye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mtClean="0">
              <a:cs typeface="Arial" charset="0"/>
            </a:endParaRPr>
          </a:p>
        </p:txBody>
      </p:sp>
      <p:sp>
        <p:nvSpPr>
          <p:cNvPr id="30724" name="Élőláb helye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mtClean="0">
              <a:cs typeface="Arial" charset="0"/>
            </a:endParaRPr>
          </a:p>
        </p:txBody>
      </p:sp>
      <p:sp>
        <p:nvSpPr>
          <p:cNvPr id="30725" name="Dia számának helye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2560C-50F7-40B0-AA40-83FD1B97D0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6DD3-FFB9-4A83-891E-D477C62FAB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Előkészítés: mi lesz jobb ettől? A témára fogékonyak behúzódnak, azt érzik, kitágul a tér. Megtaláljuk a támogatókat, látjuk, kiket lehet megnyerni. „Minden matekórámat nektek adom”</a:t>
            </a:r>
          </a:p>
          <a:p>
            <a:pPr eaLnBrk="1" hangingPunct="1"/>
            <a:r>
              <a:rPr lang="hu-HU" dirty="0" smtClean="0"/>
              <a:t>Megvalósítás: a képzésekre már azok jöttek, akik érdeklődtek „Hosszú évek óta nem érzem magam kiégve és várom a tanévet” házirend </a:t>
            </a:r>
            <a:r>
              <a:rPr lang="hu-HU" dirty="0" smtClean="0">
                <a:sym typeface="Wingdings" pitchFamily="2" charset="2"/>
              </a:rPr>
              <a:t>  </a:t>
            </a:r>
            <a:r>
              <a:rPr lang="hu-HU" dirty="0" err="1" smtClean="0">
                <a:sym typeface="Wingdings" pitchFamily="2" charset="2"/>
              </a:rPr>
              <a:t>Turza</a:t>
            </a:r>
            <a:r>
              <a:rPr lang="hu-HU" dirty="0" smtClean="0">
                <a:sym typeface="Wingdings" pitchFamily="2" charset="2"/>
              </a:rPr>
              <a:t> Adrienn 304659088</a:t>
            </a:r>
          </a:p>
          <a:p>
            <a:pPr eaLnBrk="1" hangingPunct="1"/>
            <a:r>
              <a:rPr lang="hu-HU" dirty="0" smtClean="0">
                <a:sym typeface="Wingdings" pitchFamily="2" charset="2"/>
              </a:rPr>
              <a:t>Bizony át lehet fordítani az ellenállást és a cinizmust. </a:t>
            </a:r>
            <a:endParaRPr lang="hu-HU" dirty="0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7F18D-46FC-4BD4-B72B-9C490CA76B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dirty="0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7F18D-46FC-4BD4-B72B-9C490CA76B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37C7-A71A-4057-9AF7-C408CF09E38C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7F71-44F8-4FC6-BE3E-C7CA9A0D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705-1541-4543-9A77-2144249AAB80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2F4D-C2F6-434D-8B1B-2E666718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58D-15A3-4653-B7D3-6A9742927BDF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44CC-ACC6-4398-ABC8-690164970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7146-80AD-4C75-9F03-A53FF772A050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9A06-BF89-4EF2-BB52-4EEC0BA4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61DF-440D-4118-9E7A-9F8658C39441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4CA3-3884-44C1-809C-C8BC4C875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316A-7A75-4951-93E4-427490B32FC3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1396-5F1A-47A1-86FD-B5053F6FE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363B-E210-46BA-A889-310A515CA12B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7D4B-9DE2-430C-B48C-5F512DB8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6F6B-11DF-44A4-B59D-FE10CCCCCA8E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5999-32BE-4E3F-89F8-71E0C591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E72-C90D-405D-A2A4-19E751AA6ED7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F9B9-2DDE-4C36-987D-678AF5817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55C4DE3-458C-48F8-9F5F-6F18C3BA6B0B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37B88C-C89A-4048-B9EC-3EBF98BB9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14D1-A6C4-48D0-A124-7750DA95176D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D3F5-B95A-4C50-A9DC-46D27F33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16022-FAEF-42ED-8BD9-6BB2BC2D827E}" type="datetime1">
              <a:rPr lang="ro-RO"/>
              <a:pPr>
                <a:defRPr/>
              </a:pPr>
              <a:t>29.11.2017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554B9-114E-4076-BFFF-F858F7A2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1" r:id="rId2"/>
    <p:sldLayoutId id="2147484103" r:id="rId3"/>
    <p:sldLayoutId id="2147484100" r:id="rId4"/>
    <p:sldLayoutId id="2147484099" r:id="rId5"/>
    <p:sldLayoutId id="2147484098" r:id="rId6"/>
    <p:sldLayoutId id="2147484104" r:id="rId7"/>
    <p:sldLayoutId id="2147484105" r:id="rId8"/>
    <p:sldLayoutId id="2147484106" r:id="rId9"/>
    <p:sldLayoutId id="2147484097" r:id="rId10"/>
    <p:sldLayoutId id="2147484107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tnershungary.hu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facebook.com/PartnersHungar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063750"/>
            <a:ext cx="10058400" cy="958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600" b="1" cap="all" spc="200" dirty="0" smtClean="0">
                <a:solidFill>
                  <a:schemeClr val="tx2"/>
                </a:solidFill>
                <a:ea typeface="+mn-ea"/>
                <a:cs typeface="+mn-cs"/>
              </a:rPr>
              <a:t>EGYÜTT A BOLDOGABB ISKOLÁKÉRT!</a:t>
            </a:r>
            <a:br>
              <a:rPr lang="hu-HU" sz="3600" b="1" cap="all" spc="200" dirty="0" smtClean="0">
                <a:solidFill>
                  <a:schemeClr val="tx2"/>
                </a:solidFill>
                <a:ea typeface="+mn-ea"/>
                <a:cs typeface="+mn-cs"/>
              </a:rPr>
            </a:br>
            <a:endParaRPr lang="en-US" sz="3600" b="1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3022600"/>
            <a:ext cx="10058400" cy="1143000"/>
          </a:xfrm>
        </p:spPr>
        <p:txBody>
          <a:bodyPr rtlCol="0"/>
          <a:lstStyle/>
          <a:p>
            <a:pPr eaLnBrk="1" fontAlgn="auto" hangingPunct="1">
              <a:defRPr/>
            </a:pPr>
            <a:endParaRPr lang="hu-HU" b="1" dirty="0" smtClean="0"/>
          </a:p>
          <a:p>
            <a:pPr algn="ctr" eaLnBrk="1" fontAlgn="auto" hangingPunct="1">
              <a:defRPr/>
            </a:pPr>
            <a:r>
              <a:rPr lang="hu-HU" sz="1800" b="1" dirty="0" err="1" smtClean="0"/>
              <a:t>budapest</a:t>
            </a:r>
            <a:r>
              <a:rPr lang="hu-HU" sz="1800" b="1" dirty="0" smtClean="0"/>
              <a:t>, 2017 november 29.</a:t>
            </a:r>
            <a:endParaRPr lang="en-US" sz="1800" b="1" dirty="0"/>
          </a:p>
        </p:txBody>
      </p:sp>
      <p:pic>
        <p:nvPicPr>
          <p:cNvPr id="105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5121275"/>
            <a:ext cx="35925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Rectangle 17"/>
          <p:cNvSpPr>
            <a:spLocks noChangeArrowheads="1"/>
          </p:cNvSpPr>
          <p:nvPr/>
        </p:nvSpPr>
        <p:spPr bwMode="auto">
          <a:xfrm>
            <a:off x="3370263" y="-131763"/>
            <a:ext cx="12192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1057" name="Kép 3"/>
          <p:cNvPicPr>
            <a:picLocks noChangeAspect="1" noChangeArrowheads="1"/>
          </p:cNvPicPr>
          <p:nvPr/>
        </p:nvPicPr>
        <p:blipFill>
          <a:blip r:embed="rId5"/>
          <a:srcRect l="5151" t="19238" r="5521" b="26443"/>
          <a:stretch>
            <a:fillRect/>
          </a:stretch>
        </p:blipFill>
        <p:spPr bwMode="auto">
          <a:xfrm>
            <a:off x="752475" y="338138"/>
            <a:ext cx="2816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3413" y="385763"/>
            <a:ext cx="2901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1063" y="346075"/>
            <a:ext cx="6572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6243638" y="461963"/>
          <a:ext cx="1257300" cy="639762"/>
        </p:xfrm>
        <a:graphic>
          <a:graphicData uri="http://schemas.openxmlformats.org/presentationml/2006/ole">
            <p:oleObj spid="_x0000_s1052" r:id="rId8" imgW="3619048" imgH="1838095" progId="">
              <p:embed/>
            </p:oleObj>
          </a:graphicData>
        </a:graphic>
      </p:graphicFrame>
      <p:sp>
        <p:nvSpPr>
          <p:cNvPr id="1060" name="Rectangle 18"/>
          <p:cNvSpPr>
            <a:spLocks noChangeArrowheads="1"/>
          </p:cNvSpPr>
          <p:nvPr/>
        </p:nvSpPr>
        <p:spPr bwMode="auto">
          <a:xfrm>
            <a:off x="3370263" y="3254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/>
              <a:t>			</a:t>
            </a:r>
          </a:p>
          <a:p>
            <a:pPr eaLnBrk="0" hangingPunct="0"/>
            <a:r>
              <a:rPr lang="en-US" altLang="en-US"/>
              <a:t> </a:t>
            </a:r>
          </a:p>
          <a:p>
            <a:pPr eaLnBrk="0" hangingPunct="0"/>
            <a:endParaRPr lang="en-US" altLang="en-US"/>
          </a:p>
        </p:txBody>
      </p:sp>
      <p:pic>
        <p:nvPicPr>
          <p:cNvPr id="1061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59013" y="5121275"/>
            <a:ext cx="26177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églalap 11"/>
          <p:cNvSpPr/>
          <p:nvPr/>
        </p:nvSpPr>
        <p:spPr>
          <a:xfrm>
            <a:off x="2579688" y="4511675"/>
            <a:ext cx="75946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700" b="1" cap="all" spc="200" dirty="0">
                <a:solidFill>
                  <a:schemeClr val="tx2"/>
                </a:solidFill>
              </a:rPr>
              <a:t>PARTNERSÉG AZ ISKOLAI AGRESSZIÓ ELLEN</a:t>
            </a:r>
            <a:endParaRPr lang="hu-H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6963" y="900113"/>
            <a:ext cx="10058400" cy="8366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hu-HU" sz="3600" dirty="0" smtClean="0"/>
              <a:t>Együtt. Működünk – </a:t>
            </a:r>
            <a:r>
              <a:rPr lang="hu-HU" sz="3600" dirty="0" err="1" smtClean="0"/>
              <a:t>resztoratív</a:t>
            </a:r>
            <a:r>
              <a:rPr lang="hu-HU" sz="3600" dirty="0" smtClean="0"/>
              <a:t> és </a:t>
            </a:r>
            <a:r>
              <a:rPr lang="hu-HU" sz="3600" dirty="0" err="1" smtClean="0"/>
              <a:t>mediációs</a:t>
            </a:r>
            <a:r>
              <a:rPr lang="hu-HU" sz="3600" dirty="0" smtClean="0"/>
              <a:t> példák </a:t>
            </a:r>
            <a:br>
              <a:rPr lang="hu-HU" sz="3600" dirty="0" smtClean="0"/>
            </a:br>
            <a:r>
              <a:rPr lang="hu-HU" sz="3600" dirty="0" smtClean="0"/>
              <a:t>a gyakorlatból</a:t>
            </a:r>
            <a:endParaRPr lang="en-US" sz="36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Against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aggression</a:t>
            </a:r>
            <a:r>
              <a:rPr lang="hu-HU" dirty="0" smtClean="0"/>
              <a:t> </a:t>
            </a:r>
            <a:r>
              <a:rPr lang="hu-HU" dirty="0" err="1" smtClean="0"/>
              <a:t>partnership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3A89F-CED5-4715-9B69-99D8068619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204788"/>
            <a:ext cx="712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51201" y="1955996"/>
            <a:ext cx="2467428" cy="23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31" y="1955996"/>
            <a:ext cx="2293970" cy="229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1596571" y="4455886"/>
            <a:ext cx="955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„Olyan, mintha már megbeszéltük volna, aztán kiderül, hogy mégsem, aztán tovább kérdezek, … és akkor </a:t>
            </a:r>
            <a:r>
              <a:rPr lang="hu-HU" dirty="0" err="1" smtClean="0"/>
              <a:t>wow</a:t>
            </a:r>
            <a:r>
              <a:rPr lang="hu-HU" dirty="0" smtClean="0"/>
              <a:t>, </a:t>
            </a:r>
            <a:r>
              <a:rPr lang="hu-HU" dirty="0" err="1" smtClean="0"/>
              <a:t>magic</a:t>
            </a:r>
            <a:r>
              <a:rPr lang="hu-HU" dirty="0" smtClean="0"/>
              <a:t>, végre megértjük egymást” (</a:t>
            </a:r>
            <a:r>
              <a:rPr lang="hu-HU" dirty="0" err="1" smtClean="0"/>
              <a:t>Böbi</a:t>
            </a:r>
            <a:r>
              <a:rPr lang="hu-HU" dirty="0" smtClean="0"/>
              <a:t>, 17)</a:t>
            </a:r>
          </a:p>
          <a:p>
            <a:endParaRPr lang="hu-HU" dirty="0" smtClean="0"/>
          </a:p>
          <a:p>
            <a:r>
              <a:rPr lang="hu-HU" dirty="0" smtClean="0"/>
              <a:t>„Eddig odacsaptam volna, ha felnyomják az agyam, de a </a:t>
            </a:r>
            <a:r>
              <a:rPr lang="hu-HU" dirty="0" err="1" smtClean="0"/>
              <a:t>mediációs</a:t>
            </a:r>
            <a:r>
              <a:rPr lang="hu-HU" dirty="0" smtClean="0"/>
              <a:t> képzés segített abban, hogy lépjek előbb egyet hátra, vegyek két mély levegőt, és inkább kérdéseket tegyek fel” (Kriszti, 16)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827088"/>
            <a:ext cx="10058400" cy="830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600" smtClean="0"/>
              <a:t>EGYÜTT KÖNNYEBB: KAPCSOLÓDJUNK ÖSSZE</a:t>
            </a:r>
            <a:endParaRPr lang="en-US" sz="3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75" y="6459538"/>
            <a:ext cx="48228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13761-7D78-4121-8B7F-67FEE9DD72C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5607" name="Kép 3"/>
          <p:cNvPicPr>
            <a:picLocks noChangeAspect="1" noChangeArrowheads="1"/>
          </p:cNvPicPr>
          <p:nvPr/>
        </p:nvPicPr>
        <p:blipFill>
          <a:blip r:embed="rId3"/>
          <a:srcRect l="5151" t="19238" r="5521" b="26443"/>
          <a:stretch>
            <a:fillRect/>
          </a:stretch>
        </p:blipFill>
        <p:spPr bwMode="auto">
          <a:xfrm>
            <a:off x="1096963" y="82550"/>
            <a:ext cx="15716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75" y="188913"/>
            <a:ext cx="401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60950" y="134938"/>
          <a:ext cx="828675" cy="422275"/>
        </p:xfrm>
        <a:graphic>
          <a:graphicData uri="http://schemas.openxmlformats.org/presentationml/2006/ole">
            <p:oleObj spid="_x0000_s25603" r:id="rId5" imgW="3619048" imgH="1838095" progId="">
              <p:embed/>
            </p:oleObj>
          </a:graphicData>
        </a:graphic>
      </p:graphicFrame>
      <p:pic>
        <p:nvPicPr>
          <p:cNvPr id="25609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9275" y="188913"/>
            <a:ext cx="1554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Szövegdoboz 11"/>
          <p:cNvSpPr txBox="1">
            <a:spLocks noChangeArrowheads="1"/>
          </p:cNvSpPr>
          <p:nvPr/>
        </p:nvSpPr>
        <p:spPr bwMode="auto">
          <a:xfrm>
            <a:off x="1096963" y="1846263"/>
            <a:ext cx="10058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25611" name="Tartalom helye 12"/>
          <p:cNvSpPr>
            <a:spLocks noGrp="1"/>
          </p:cNvSpPr>
          <p:nvPr>
            <p:ph idx="1"/>
          </p:nvPr>
        </p:nvSpPr>
        <p:spPr>
          <a:xfrm>
            <a:off x="1096963" y="1846263"/>
            <a:ext cx="9888537" cy="3890962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b="1" u="sng" dirty="0" err="1" smtClean="0">
                <a:solidFill>
                  <a:schemeClr val="accent2"/>
                </a:solidFill>
              </a:rPr>
              <a:t>Facebook</a:t>
            </a:r>
            <a:r>
              <a:rPr lang="hu-HU" b="1" u="sng" dirty="0" smtClean="0">
                <a:solidFill>
                  <a:schemeClr val="accent2"/>
                </a:solidFill>
              </a:rPr>
              <a:t>:</a:t>
            </a:r>
          </a:p>
          <a:p>
            <a:pPr eaLnBrk="1" hangingPunct="1"/>
            <a:r>
              <a:rPr lang="hu-HU" dirty="0" smtClean="0">
                <a:hlinkClick r:id="rId7"/>
              </a:rPr>
              <a:t>https://www.facebook.com/PartnersHungary/</a:t>
            </a:r>
            <a:endParaRPr lang="hu-HU" dirty="0" smtClean="0"/>
          </a:p>
          <a:p>
            <a:pPr eaLnBrk="1" hangingPunct="1"/>
            <a:r>
              <a:rPr lang="hu-HU" dirty="0" err="1" smtClean="0">
                <a:hlinkClick r:id="rId8"/>
              </a:rPr>
              <a:t>www.partnershungary.hu</a:t>
            </a:r>
            <a:endParaRPr lang="hu-HU" dirty="0" smtClean="0"/>
          </a:p>
          <a:p>
            <a:pPr eaLnBrk="1" hangingPunct="1">
              <a:buFont typeface="Calibri" pitchFamily="34" charset="0"/>
              <a:buNone/>
            </a:pPr>
            <a:endParaRPr lang="hu-HU" sz="2400" dirty="0" smtClean="0">
              <a:solidFill>
                <a:schemeClr val="accent2"/>
              </a:solidFill>
            </a:endParaRPr>
          </a:p>
          <a:p>
            <a:pPr eaLnBrk="1" hangingPunct="1">
              <a:buFont typeface="Calibri" pitchFamily="34" charset="0"/>
              <a:buNone/>
            </a:pPr>
            <a:r>
              <a:rPr lang="hu-HU" sz="2400" dirty="0" smtClean="0">
                <a:solidFill>
                  <a:schemeClr val="accent2"/>
                </a:solidFill>
              </a:rPr>
              <a:t>Keressen bennünket!</a:t>
            </a:r>
          </a:p>
          <a:p>
            <a:pPr eaLnBrk="1" hangingPunct="1">
              <a:buFont typeface="Calibri" pitchFamily="34" charset="0"/>
              <a:buNone/>
            </a:pPr>
            <a:r>
              <a:rPr lang="hu-HU" b="1" dirty="0" err="1" smtClean="0">
                <a:solidFill>
                  <a:schemeClr val="accent2"/>
                </a:solidFill>
              </a:rPr>
              <a:t>asap</a:t>
            </a:r>
            <a:r>
              <a:rPr lang="hu-HU" b="1" dirty="0" smtClean="0">
                <a:solidFill>
                  <a:schemeClr val="accent2"/>
                </a:solidFill>
              </a:rPr>
              <a:t>@</a:t>
            </a:r>
            <a:r>
              <a:rPr lang="hu-HU" b="1" dirty="0" err="1" smtClean="0">
                <a:solidFill>
                  <a:schemeClr val="accent2"/>
                </a:solidFill>
              </a:rPr>
              <a:t>partnershungary.hu</a:t>
            </a:r>
            <a:endParaRPr lang="hu-HU" b="1" dirty="0" smtClean="0">
              <a:solidFill>
                <a:schemeClr val="accent2"/>
              </a:solidFill>
            </a:endParaRPr>
          </a:p>
          <a:p>
            <a:pPr eaLnBrk="1" hangingPunct="1"/>
            <a:endParaRPr lang="hu-HU" b="1" dirty="0" smtClean="0">
              <a:solidFill>
                <a:schemeClr val="accent2"/>
              </a:solidFill>
            </a:endParaRPr>
          </a:p>
          <a:p>
            <a:pPr eaLnBrk="1" hangingPunct="1">
              <a:buFont typeface="Calibri" pitchFamily="34" charset="0"/>
              <a:buNone/>
            </a:pPr>
            <a:endParaRPr lang="hu-HU" dirty="0" smtClean="0"/>
          </a:p>
        </p:txBody>
      </p:sp>
      <p:pic>
        <p:nvPicPr>
          <p:cNvPr id="25612" name="Picture 4"/>
          <p:cNvPicPr>
            <a:picLocks noGrp="1" noChangeAspect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9482138" y="61913"/>
            <a:ext cx="1503362" cy="428625"/>
          </a:xfrm>
        </p:spPr>
      </p:pic>
      <p:pic>
        <p:nvPicPr>
          <p:cNvPr id="25613" name="Picture 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73850" y="2163763"/>
            <a:ext cx="40624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760789"/>
            <a:ext cx="10058400" cy="597505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Iskolai </a:t>
            </a:r>
            <a:r>
              <a:rPr lang="hu-HU" sz="3200" smtClean="0"/>
              <a:t>agresszió </a:t>
            </a:r>
            <a:r>
              <a:rPr lang="hu-HU" sz="3200" smtClean="0"/>
              <a:t>és iskolaelhagyás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85" y="6459785"/>
            <a:ext cx="4822804" cy="365125"/>
          </a:xfrm>
        </p:spPr>
        <p:txBody>
          <a:bodyPr/>
          <a:lstStyle/>
          <a:p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1" t="19238" r="5521" b="26443"/>
          <a:stretch>
            <a:fillRect/>
          </a:stretch>
        </p:blipFill>
        <p:spPr bwMode="auto">
          <a:xfrm>
            <a:off x="1097280" y="81979"/>
            <a:ext cx="1570984" cy="40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82" y="188771"/>
            <a:ext cx="400701" cy="401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60348" y="135375"/>
          <a:ext cx="829902" cy="422286"/>
        </p:xfrm>
        <a:graphic>
          <a:graphicData uri="http://schemas.openxmlformats.org/presentationml/2006/ole">
            <p:oleObj spid="_x0000_s35842" r:id="rId5" imgW="3619048" imgH="1838095" progId="">
              <p:embed/>
            </p:oleObj>
          </a:graphicData>
        </a:graphic>
      </p:graphicFrame>
      <p:pic>
        <p:nvPicPr>
          <p:cNvPr id="9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34" y="188771"/>
            <a:ext cx="1554480" cy="302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097280" y="1845734"/>
            <a:ext cx="1005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1097280" y="1845734"/>
            <a:ext cx="9888220" cy="3891598"/>
          </a:xfrm>
        </p:spPr>
        <p:txBody>
          <a:bodyPr/>
          <a:lstStyle/>
          <a:p>
            <a:pPr>
              <a:buNone/>
            </a:pPr>
            <a:endParaRPr lang="hu-HU" dirty="0" smtClean="0"/>
          </a:p>
        </p:txBody>
      </p:sp>
      <p:pic>
        <p:nvPicPr>
          <p:cNvPr id="14" name="Picture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67" y="61584"/>
            <a:ext cx="1504133" cy="429643"/>
          </a:xfrm>
          <a:prstGeom prst="rect">
            <a:avLst/>
          </a:prstGeom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905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440" y="2034857"/>
            <a:ext cx="4567240" cy="313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54083" y="2034857"/>
            <a:ext cx="4931722" cy="313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286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87413"/>
            <a:ext cx="10058400" cy="638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600" smtClean="0"/>
              <a:t> KIK VAGYUNK?</a:t>
            </a:r>
            <a:endParaRPr lang="en-US" sz="3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75" y="6459538"/>
            <a:ext cx="48228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8A557-CE13-47B5-8BEB-8EB2705A1DAA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2535" name="Kép 3"/>
          <p:cNvPicPr>
            <a:picLocks noChangeAspect="1" noChangeArrowheads="1"/>
          </p:cNvPicPr>
          <p:nvPr/>
        </p:nvPicPr>
        <p:blipFill>
          <a:blip r:embed="rId3"/>
          <a:srcRect l="5151" t="19238" r="5521" b="26443"/>
          <a:stretch>
            <a:fillRect/>
          </a:stretch>
        </p:blipFill>
        <p:spPr bwMode="auto">
          <a:xfrm>
            <a:off x="6124575" y="673100"/>
            <a:ext cx="39639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213" y="188913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086225" y="134938"/>
          <a:ext cx="828675" cy="422275"/>
        </p:xfrm>
        <a:graphic>
          <a:graphicData uri="http://schemas.openxmlformats.org/presentationml/2006/ole">
            <p:oleObj spid="_x0000_s22531" r:id="rId5" imgW="3619048" imgH="1838095" progId="">
              <p:embed/>
            </p:oleObj>
          </a:graphicData>
        </a:graphic>
      </p:graphicFrame>
      <p:pic>
        <p:nvPicPr>
          <p:cNvPr id="22537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9275" y="188913"/>
            <a:ext cx="1554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Szövegdoboz 11"/>
          <p:cNvSpPr txBox="1">
            <a:spLocks noChangeArrowheads="1"/>
          </p:cNvSpPr>
          <p:nvPr/>
        </p:nvSpPr>
        <p:spPr bwMode="auto">
          <a:xfrm>
            <a:off x="1096963" y="1846263"/>
            <a:ext cx="100584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22539" name="Tartalom helye 12"/>
          <p:cNvSpPr>
            <a:spLocks noGrp="1"/>
          </p:cNvSpPr>
          <p:nvPr>
            <p:ph idx="1"/>
          </p:nvPr>
        </p:nvSpPr>
        <p:spPr>
          <a:xfrm>
            <a:off x="841375" y="1701800"/>
            <a:ext cx="9888538" cy="3890963"/>
          </a:xfrm>
        </p:spPr>
        <p:txBody>
          <a:bodyPr/>
          <a:lstStyle/>
          <a:p>
            <a:pPr algn="ctr" eaLnBrk="1" hangingPunct="1">
              <a:buFont typeface="Calibri" pitchFamily="34" charset="0"/>
              <a:buNone/>
            </a:pPr>
            <a:r>
              <a:rPr lang="hu-HU" sz="2400" b="1" smtClean="0">
                <a:solidFill>
                  <a:schemeClr val="accent2"/>
                </a:solidFill>
              </a:rPr>
              <a:t>Emberek és közösségek közti kapcsolatépítéssel foglalkozunk, 1994 óta.</a:t>
            </a:r>
            <a:r>
              <a:rPr lang="hu-HU" sz="2200" b="1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/>
            <a:r>
              <a:rPr lang="hu-HU" smtClean="0"/>
              <a:t>Abban segítjük a hozzánk fordulókat, hogy könnyebben találják meg helyüket szűkebb és tágabb közösségeikben, bátorságra és erőre leljenek magukban a változáshoz. </a:t>
            </a:r>
            <a:r>
              <a:rPr lang="hu-HU" b="1" smtClean="0">
                <a:solidFill>
                  <a:schemeClr val="accent2"/>
                </a:solidFill>
              </a:rPr>
              <a:t>Érezzék: jó helyük van a világban. </a:t>
            </a:r>
          </a:p>
          <a:p>
            <a:pPr eaLnBrk="1" hangingPunct="1">
              <a:buFont typeface="Wingdings" pitchFamily="2" charset="2"/>
              <a:buChar char="v"/>
            </a:pPr>
            <a:endParaRPr lang="hu-HU" b="1" smtClean="0">
              <a:solidFill>
                <a:schemeClr val="accent2"/>
              </a:solidFill>
            </a:endParaRPr>
          </a:p>
        </p:txBody>
      </p:sp>
      <p:pic>
        <p:nvPicPr>
          <p:cNvPr id="22540" name="Picture 4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9482138" y="61913"/>
            <a:ext cx="1503362" cy="428625"/>
          </a:xfrm>
        </p:spPr>
      </p:pic>
      <p:pic>
        <p:nvPicPr>
          <p:cNvPr id="22541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églalap 14"/>
          <p:cNvSpPr>
            <a:spLocks noChangeArrowheads="1"/>
          </p:cNvSpPr>
          <p:nvPr/>
        </p:nvSpPr>
        <p:spPr bwMode="auto">
          <a:xfrm>
            <a:off x="950913" y="5764213"/>
            <a:ext cx="994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u-HU" sz="2400" b="1">
                <a:solidFill>
                  <a:schemeClr val="accent2"/>
                </a:solidFill>
              </a:rPr>
              <a:t>Boldogabb óvodákért, iskolákért dolgozunk. </a:t>
            </a:r>
            <a:endParaRPr lang="hu-HU" sz="2400">
              <a:solidFill>
                <a:schemeClr val="accent2"/>
              </a:solidFill>
            </a:endParaRPr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1425" y="3090863"/>
            <a:ext cx="40084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760789"/>
            <a:ext cx="10058400" cy="597505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Agresszió, zaklatás/bántalmazás, konfliktus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85" y="6459785"/>
            <a:ext cx="4822804" cy="365125"/>
          </a:xfrm>
        </p:spPr>
        <p:txBody>
          <a:bodyPr/>
          <a:lstStyle/>
          <a:p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1" t="19238" r="5521" b="26443"/>
          <a:stretch>
            <a:fillRect/>
          </a:stretch>
        </p:blipFill>
        <p:spPr bwMode="auto">
          <a:xfrm>
            <a:off x="1097280" y="81979"/>
            <a:ext cx="1570984" cy="40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82" y="188771"/>
            <a:ext cx="400701" cy="401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60348" y="135375"/>
          <a:ext cx="829902" cy="422286"/>
        </p:xfrm>
        <a:graphic>
          <a:graphicData uri="http://schemas.openxmlformats.org/presentationml/2006/ole">
            <p:oleObj spid="_x0000_s36866" r:id="rId5" imgW="3619048" imgH="1838095" progId="">
              <p:embed/>
            </p:oleObj>
          </a:graphicData>
        </a:graphic>
      </p:graphicFrame>
      <p:pic>
        <p:nvPicPr>
          <p:cNvPr id="9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34" y="188771"/>
            <a:ext cx="1554480" cy="302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097280" y="1845734"/>
            <a:ext cx="1005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1097280" y="1845734"/>
            <a:ext cx="9888220" cy="3891598"/>
          </a:xfrm>
        </p:spPr>
        <p:txBody>
          <a:bodyPr/>
          <a:lstStyle/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14" name="Picture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67" y="61584"/>
            <a:ext cx="1504133" cy="429643"/>
          </a:xfrm>
          <a:prstGeom prst="rect">
            <a:avLst/>
          </a:prstGeom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49053" y="6459785"/>
            <a:ext cx="726246" cy="2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llipszis 14"/>
          <p:cNvSpPr/>
          <p:nvPr/>
        </p:nvSpPr>
        <p:spPr>
          <a:xfrm>
            <a:off x="239778" y="2019906"/>
            <a:ext cx="4017907" cy="3891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Ellipszis 16"/>
          <p:cNvSpPr/>
          <p:nvPr/>
        </p:nvSpPr>
        <p:spPr>
          <a:xfrm>
            <a:off x="1097280" y="3396342"/>
            <a:ext cx="2435497" cy="25151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Zaklatás / Bántalmazás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3692383" y="2724144"/>
            <a:ext cx="2113340" cy="20900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Konfliktus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154083" y="2724144"/>
            <a:ext cx="211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Agresszió</a:t>
            </a:r>
            <a:endParaRPr lang="hu-HU" sz="24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891169" y="1657048"/>
            <a:ext cx="5821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Agresszió:</a:t>
            </a:r>
          </a:p>
          <a:p>
            <a:pPr>
              <a:buFontTx/>
              <a:buChar char="-"/>
            </a:pPr>
            <a:r>
              <a:rPr lang="hu-HU" sz="2000" dirty="0" smtClean="0"/>
              <a:t> Szándékos, a másik bántására irányuló viselkedés</a:t>
            </a:r>
          </a:p>
          <a:p>
            <a:pPr>
              <a:buFontTx/>
              <a:buChar char="-"/>
            </a:pPr>
            <a:r>
              <a:rPr lang="hu-HU" sz="2000" dirty="0" smtClean="0"/>
              <a:t> Az áldozat el akarja kerülni</a:t>
            </a:r>
          </a:p>
          <a:p>
            <a:pPr>
              <a:buFontTx/>
              <a:buChar char="-"/>
            </a:pPr>
            <a:r>
              <a:rPr lang="hu-HU" sz="2000" dirty="0" smtClean="0"/>
              <a:t> Társas jelenség</a:t>
            </a:r>
          </a:p>
          <a:p>
            <a:pPr>
              <a:buFontTx/>
              <a:buChar char="-"/>
            </a:pPr>
            <a:endParaRPr lang="hu-HU" sz="2000" dirty="0" smtClean="0"/>
          </a:p>
          <a:p>
            <a:r>
              <a:rPr lang="hu-HU" sz="2000" b="1" dirty="0" smtClean="0"/>
              <a:t>Zaklatás/bántalmazás: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Szándékos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Rendszeres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Erőviszonyok eltolódnak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Hatalomszerzés a cél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r>
              <a:rPr lang="hu-HU" sz="2000" b="1" dirty="0" smtClean="0"/>
              <a:t>Konfliktus: 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természetes jelenség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Eszkalálódhat agresszióig</a:t>
            </a:r>
          </a:p>
          <a:p>
            <a:pPr>
              <a:buFontTx/>
              <a:buChar char="-"/>
            </a:pPr>
            <a:endParaRPr lang="hu-HU" sz="2000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286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885825"/>
            <a:ext cx="10058400" cy="6842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hu-HU" sz="3600" smtClean="0"/>
              <a:t>MIÉRT FONTOS AZ ISKOLAI AGRESSZIÓVAL FOGLALKOZNUNK? </a:t>
            </a:r>
            <a:endParaRPr lang="en-US" sz="3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75" y="6459538"/>
            <a:ext cx="48228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3D32-1FF6-4874-A336-3D76C901A74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3559" name="Kép 3"/>
          <p:cNvPicPr>
            <a:picLocks noChangeAspect="1" noChangeArrowheads="1"/>
          </p:cNvPicPr>
          <p:nvPr/>
        </p:nvPicPr>
        <p:blipFill>
          <a:blip r:embed="rId4"/>
          <a:srcRect l="5151" t="19238" r="5521" b="26443"/>
          <a:stretch>
            <a:fillRect/>
          </a:stretch>
        </p:blipFill>
        <p:spPr bwMode="auto">
          <a:xfrm>
            <a:off x="1096963" y="82550"/>
            <a:ext cx="15716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4575" y="188913"/>
            <a:ext cx="401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060950" y="134938"/>
          <a:ext cx="828675" cy="422275"/>
        </p:xfrm>
        <a:graphic>
          <a:graphicData uri="http://schemas.openxmlformats.org/presentationml/2006/ole">
            <p:oleObj spid="_x0000_s23555" r:id="rId6" imgW="3619048" imgH="1838095" progId="">
              <p:embed/>
            </p:oleObj>
          </a:graphicData>
        </a:graphic>
      </p:graphicFrame>
      <p:pic>
        <p:nvPicPr>
          <p:cNvPr id="23561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9275" y="188913"/>
            <a:ext cx="1554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Szövegdoboz 11"/>
          <p:cNvSpPr txBox="1">
            <a:spLocks noChangeArrowheads="1"/>
          </p:cNvSpPr>
          <p:nvPr/>
        </p:nvSpPr>
        <p:spPr bwMode="auto">
          <a:xfrm>
            <a:off x="1096963" y="1846263"/>
            <a:ext cx="10058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23563" name="Tartalom helye 12"/>
          <p:cNvSpPr>
            <a:spLocks noGrp="1"/>
          </p:cNvSpPr>
          <p:nvPr>
            <p:ph idx="1"/>
          </p:nvPr>
        </p:nvSpPr>
        <p:spPr>
          <a:xfrm>
            <a:off x="1096963" y="1846263"/>
            <a:ext cx="9888537" cy="3890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hu-HU" dirty="0" smtClean="0"/>
              <a:t>Nemzetközi felmérések szerint </a:t>
            </a:r>
            <a:r>
              <a:rPr lang="hu-HU" b="1" dirty="0" smtClean="0"/>
              <a:t>minden 3. diák érintett</a:t>
            </a:r>
            <a:r>
              <a:rPr lang="hu-HU" dirty="0" smtClean="0"/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b="1" dirty="0" smtClean="0"/>
              <a:t>A diákok 1/5-e nem mindig érzi magát biztonságban </a:t>
            </a:r>
            <a:r>
              <a:rPr lang="hu-HU" dirty="0" smtClean="0"/>
              <a:t>az iskolai környezetben,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b="1" dirty="0" smtClean="0"/>
              <a:t>80%-uk nem érzi magát megbecsülve</a:t>
            </a:r>
            <a:r>
              <a:rPr lang="hu-HU" dirty="0" smtClean="0"/>
              <a:t> diáktársai és tanárai által.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dirty="0" smtClean="0"/>
              <a:t>Szégyen övezi a témát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Utóhatások felnőttkorban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i="1" dirty="0" smtClean="0">
                <a:solidFill>
                  <a:schemeClr val="tx1"/>
                </a:solidFill>
              </a:rPr>
              <a:t>Ha nem teszünk semmit, az agresszió fenntartásához asszisztálunk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b="1" dirty="0" smtClean="0">
              <a:solidFill>
                <a:srgbClr val="FF0000"/>
              </a:solidFill>
            </a:endParaRPr>
          </a:p>
          <a:p>
            <a:pPr eaLnBrk="1" hangingPunct="1">
              <a:buFont typeface="Calibri" pitchFamily="34" charset="0"/>
              <a:buNone/>
            </a:pPr>
            <a:endParaRPr lang="hu-HU" b="1" dirty="0" smtClean="0">
              <a:solidFill>
                <a:schemeClr val="accent2"/>
              </a:solidFill>
            </a:endParaRPr>
          </a:p>
        </p:txBody>
      </p:sp>
      <p:pic>
        <p:nvPicPr>
          <p:cNvPr id="23564" name="Picture 4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9482138" y="61913"/>
            <a:ext cx="1503362" cy="428625"/>
          </a:xfrm>
        </p:spPr>
      </p:pic>
      <p:pic>
        <p:nvPicPr>
          <p:cNvPr id="23565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9800" y="4591031"/>
            <a:ext cx="2305050" cy="15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876300"/>
            <a:ext cx="10058400" cy="7794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hu-HU" sz="3600" smtClean="0"/>
              <a:t>HISZÜNK A MEGELŐZÉS EREJÉBEN: EZ PROGRAMJAINK ALAPJA</a:t>
            </a:r>
            <a:endParaRPr lang="en-US" sz="36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75" y="6459538"/>
            <a:ext cx="48228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AGAINST SCHOOL AGGRESSION PARTNERSHIP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6CDC5-F22B-4CF9-B544-3E23627C102A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9463" name="Kép 3"/>
          <p:cNvPicPr>
            <a:picLocks noChangeAspect="1" noChangeArrowheads="1"/>
          </p:cNvPicPr>
          <p:nvPr/>
        </p:nvPicPr>
        <p:blipFill>
          <a:blip r:embed="rId4"/>
          <a:srcRect l="5151" t="19238" r="5521" b="26443"/>
          <a:stretch>
            <a:fillRect/>
          </a:stretch>
        </p:blipFill>
        <p:spPr bwMode="auto">
          <a:xfrm>
            <a:off x="1096963" y="82550"/>
            <a:ext cx="15716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C:\Users\USER\Desktop\Raluca\ASA-Collaboration\project files\Szolnoki Szolgáltatási SZC log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4575" y="188913"/>
            <a:ext cx="4016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060950" y="134938"/>
          <a:ext cx="828675" cy="422275"/>
        </p:xfrm>
        <a:graphic>
          <a:graphicData uri="http://schemas.openxmlformats.org/presentationml/2006/ole">
            <p:oleObj spid="_x0000_s19459" r:id="rId6" imgW="3619048" imgH="1838095" progId="">
              <p:embed/>
            </p:oleObj>
          </a:graphicData>
        </a:graphic>
      </p:graphicFrame>
      <p:pic>
        <p:nvPicPr>
          <p:cNvPr id="19465" name="Picture 2" descr="C:\Users\USER\Desktop\Raluca\ASA-Collaboration\project files\LOGO NOVO E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9275" y="188913"/>
            <a:ext cx="1554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Szövegdoboz 11"/>
          <p:cNvSpPr txBox="1">
            <a:spLocks noChangeArrowheads="1"/>
          </p:cNvSpPr>
          <p:nvPr/>
        </p:nvSpPr>
        <p:spPr bwMode="auto">
          <a:xfrm>
            <a:off x="1096963" y="1846263"/>
            <a:ext cx="10058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  <p:sp>
        <p:nvSpPr>
          <p:cNvPr id="19467" name="Tartalom helye 12"/>
          <p:cNvSpPr>
            <a:spLocks noGrp="1"/>
          </p:cNvSpPr>
          <p:nvPr>
            <p:ph idx="1"/>
          </p:nvPr>
        </p:nvSpPr>
        <p:spPr>
          <a:xfrm>
            <a:off x="1323975" y="1846263"/>
            <a:ext cx="9888538" cy="3890962"/>
          </a:xfrm>
        </p:spPr>
        <p:txBody>
          <a:bodyPr/>
          <a:lstStyle/>
          <a:p>
            <a:pPr algn="ctr" eaLnBrk="1" hangingPunct="1">
              <a:buNone/>
            </a:pPr>
            <a:r>
              <a:rPr lang="hu-HU" b="1" dirty="0" smtClean="0"/>
              <a:t>Mitől lesz jó egy közösség? </a:t>
            </a:r>
          </a:p>
          <a:p>
            <a:pPr algn="ctr" eaLnBrk="1" hangingPunct="1">
              <a:buNone/>
            </a:pPr>
            <a:r>
              <a:rPr lang="hu-HU" dirty="0" smtClean="0"/>
              <a:t>Az agresszió legjobb kezelése a </a:t>
            </a:r>
            <a:r>
              <a:rPr lang="hu-HU" b="1" dirty="0" smtClean="0">
                <a:solidFill>
                  <a:schemeClr val="accent2"/>
                </a:solidFill>
              </a:rPr>
              <a:t>megelőzés, amihez a kulcs az erős közösség</a:t>
            </a:r>
            <a:r>
              <a:rPr lang="hu-HU" dirty="0" smtClean="0">
                <a:solidFill>
                  <a:schemeClr val="accent2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 smtClean="0"/>
              <a:t>hol </a:t>
            </a:r>
            <a:r>
              <a:rPr lang="hu-HU" b="1" dirty="0" smtClean="0">
                <a:solidFill>
                  <a:schemeClr val="accent2"/>
                </a:solidFill>
              </a:rPr>
              <a:t>közösen kialakított szabályok</a:t>
            </a:r>
            <a:r>
              <a:rPr lang="hu-HU" dirty="0" smtClean="0"/>
              <a:t> alapján működik az egyéni és a közös felelősségvállalás.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dirty="0" smtClean="0"/>
              <a:t>Ennek kialakítására kínálunk programokat: </a:t>
            </a:r>
            <a:r>
              <a:rPr lang="hu-HU" b="1" dirty="0" smtClean="0">
                <a:solidFill>
                  <a:schemeClr val="accent2"/>
                </a:solidFill>
              </a:rPr>
              <a:t>óvodától a középiskoláig, 3-18 éves korig: </a:t>
            </a:r>
            <a:r>
              <a:rPr lang="hu-HU" sz="1800" dirty="0" smtClean="0">
                <a:solidFill>
                  <a:schemeClr val="tx1"/>
                </a:solidFill>
              </a:rPr>
              <a:t>Segítünk felismerni az agresszió, zaklatás, erőszak és konfliktusok természetét, folyamatait,és </a:t>
            </a:r>
            <a:r>
              <a:rPr lang="hu-HU" sz="1800" b="1" dirty="0" smtClean="0">
                <a:solidFill>
                  <a:schemeClr val="tx1"/>
                </a:solidFill>
              </a:rPr>
              <a:t>eszközt adunk </a:t>
            </a:r>
            <a:r>
              <a:rPr lang="hu-HU" sz="1800" dirty="0" smtClean="0">
                <a:solidFill>
                  <a:schemeClr val="tx1"/>
                </a:solidFill>
              </a:rPr>
              <a:t>megelőzésükhöz, kezelésükhöz. Megtanítjuk, hogyan lehet jól kezelni a konfliktusokat, hogy tanulási, fejlődési lehetőségként szolgáljanak  és </a:t>
            </a:r>
            <a:r>
              <a:rPr lang="hu-HU" sz="1800" b="1" dirty="0" smtClean="0">
                <a:solidFill>
                  <a:schemeClr val="tx1"/>
                </a:solidFill>
              </a:rPr>
              <a:t>a résztvevők kapcsolatai erősödhessenek </a:t>
            </a:r>
            <a:r>
              <a:rPr lang="hu-HU" sz="1800" dirty="0" smtClean="0">
                <a:solidFill>
                  <a:schemeClr val="tx1"/>
                </a:solidFill>
              </a:rPr>
              <a:t>általuk.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dirty="0" smtClean="0"/>
              <a:t>Jelenleg  </a:t>
            </a:r>
            <a:r>
              <a:rPr lang="hu-HU" b="1" dirty="0" smtClean="0">
                <a:solidFill>
                  <a:schemeClr val="accent2"/>
                </a:solidFill>
              </a:rPr>
              <a:t>9 intézménnyel</a:t>
            </a:r>
            <a:r>
              <a:rPr lang="hu-HU" dirty="0" smtClean="0"/>
              <a:t> dolgozunk együtt (óvodák, általános,- és középiskolák).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hu-HU" b="1" dirty="0" smtClean="0">
                <a:solidFill>
                  <a:schemeClr val="accent2"/>
                </a:solidFill>
              </a:rPr>
              <a:t>Szülők és a tanárok részére</a:t>
            </a:r>
            <a:r>
              <a:rPr lang="hu-HU" dirty="0" smtClean="0"/>
              <a:t> egyaránt kínál megoldásokat.</a:t>
            </a:r>
          </a:p>
          <a:p>
            <a:pPr eaLnBrk="1" hangingPunct="1">
              <a:buNone/>
            </a:pPr>
            <a:r>
              <a:rPr lang="hu-HU" b="1" dirty="0" smtClean="0"/>
              <a:t> 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  <p:pic>
        <p:nvPicPr>
          <p:cNvPr id="19468" name="Picture 4"/>
          <p:cNvPicPr>
            <a:picLocks noGrp="1" noChangeAspect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9482138" y="61913"/>
            <a:ext cx="1503362" cy="428625"/>
          </a:xfrm>
        </p:spPr>
      </p:pic>
      <p:pic>
        <p:nvPicPr>
          <p:cNvPr id="19469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2397" y="5037875"/>
            <a:ext cx="1259759" cy="10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3438" y="5004909"/>
            <a:ext cx="1621802" cy="103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6963" y="900113"/>
            <a:ext cx="10058400" cy="8366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600" smtClean="0"/>
              <a:t>MIT CSINÁLUNK? </a:t>
            </a:r>
            <a:endParaRPr lang="en-US" sz="3600" smtClean="0"/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1096963" y="1701800"/>
            <a:ext cx="10058400" cy="402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r>
              <a:rPr lang="hu-HU" sz="2400" b="1" dirty="0" smtClean="0">
                <a:solidFill>
                  <a:schemeClr val="accent2"/>
                </a:solidFill>
              </a:rPr>
              <a:t>Előkészítés: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Elkötelezett szakmai csapatot hozunk létre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Feltérképezzük a helyzetet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Könnyen átvehető modellprogramot alkotunk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Iskolai helyzetfelmérést készítünk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r>
              <a:rPr lang="hu-HU" sz="2400" b="1" dirty="0" smtClean="0">
                <a:solidFill>
                  <a:schemeClr val="accent2"/>
                </a:solidFill>
              </a:rPr>
              <a:t>Megvalósítás: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Közösségben tervezünk: akcióterv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Képzéseket tartunk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err="1" smtClean="0"/>
              <a:t>Mentoráljuk</a:t>
            </a:r>
            <a:r>
              <a:rPr lang="hu-HU" dirty="0" smtClean="0"/>
              <a:t>, kísérjük a folyamatot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dirty="0" smtClean="0"/>
              <a:t>Kézikönyvet készítünk: 9 esettanulmány</a:t>
            </a:r>
          </a:p>
          <a:p>
            <a:pPr eaLnBrk="1" hangingPunct="1">
              <a:lnSpc>
                <a:spcPct val="80000"/>
              </a:lnSpc>
              <a:buNone/>
            </a:pPr>
            <a:endParaRPr lang="hu-HU" sz="1800" dirty="0" smtClean="0"/>
          </a:p>
          <a:p>
            <a:pPr eaLnBrk="1" hangingPunct="1"/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Against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aggression</a:t>
            </a:r>
            <a:r>
              <a:rPr lang="hu-HU" dirty="0" smtClean="0"/>
              <a:t> </a:t>
            </a:r>
            <a:r>
              <a:rPr lang="hu-HU" dirty="0" err="1" smtClean="0"/>
              <a:t>partnership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3A89F-CED5-4715-9B69-99D8068619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2889250"/>
            <a:ext cx="37449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650" y="204788"/>
            <a:ext cx="7124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0" y="6459538"/>
            <a:ext cx="7254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876300"/>
            <a:ext cx="10058400" cy="77893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ÚJ TRÉNINGÜNK: MEDIÁCIÓ KISGYREKMEKEKKEL</a:t>
            </a:r>
            <a:br>
              <a:rPr lang="hu-HU" sz="3600" dirty="0" smtClean="0"/>
            </a:br>
            <a:r>
              <a:rPr lang="hu-HU" sz="3600" dirty="0" smtClean="0"/>
              <a:t>ÉRZELMEK, MEGÉRTÉS, KAPCSOLÓDÁS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76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1" t="19238" r="5521" b="26443"/>
          <a:stretch>
            <a:fillRect/>
          </a:stretch>
        </p:blipFill>
        <p:spPr bwMode="auto">
          <a:xfrm>
            <a:off x="1097280" y="81979"/>
            <a:ext cx="157098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097280" y="1845734"/>
            <a:ext cx="1005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1097280" y="1845734"/>
            <a:ext cx="9888220" cy="3891598"/>
          </a:xfrm>
        </p:spPr>
        <p:txBody>
          <a:bodyPr/>
          <a:lstStyle/>
          <a:p>
            <a:endParaRPr lang="hu-HU" i="1" dirty="0" smtClean="0"/>
          </a:p>
          <a:p>
            <a:endParaRPr lang="hu-HU" dirty="0"/>
          </a:p>
        </p:txBody>
      </p:sp>
      <p:sp>
        <p:nvSpPr>
          <p:cNvPr id="15" name="Tartalom helye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létezik abszolút igazság, illetve ha mégis, akkor a felek sokszor nem abban találnak nyugalmat, hanem ha </a:t>
            </a:r>
            <a:r>
              <a:rPr lang="hu-HU" b="1" dirty="0" smtClean="0"/>
              <a:t>megértik saját érzelmeiket, reakcióikat, és képessé válnak befogadni a másik fél szempontjait</a:t>
            </a:r>
            <a:r>
              <a:rPr lang="hu-HU" dirty="0" smtClean="0"/>
              <a:t> is.  A </a:t>
            </a:r>
            <a:r>
              <a:rPr lang="hu-HU" b="1" dirty="0" smtClean="0"/>
              <a:t>kapcsolódás </a:t>
            </a:r>
            <a:r>
              <a:rPr lang="hu-HU" dirty="0" smtClean="0"/>
              <a:t>és a </a:t>
            </a:r>
            <a:r>
              <a:rPr lang="hu-HU" b="1" dirty="0" smtClean="0"/>
              <a:t>valahová tartozás érzése </a:t>
            </a:r>
            <a:r>
              <a:rPr lang="hu-HU" dirty="0" smtClean="0"/>
              <a:t>egyfajta védőfaktor a nehéz társas helyzetekben.  Ezért, egy konfliktus során, az egyéni érzések mindig fontosak és érvényesek, amelyeket minősítés nélkül kell tudomásul vennünk; elismerésük a konfliktusok feloldásának első lépései. A strukturált, </a:t>
            </a:r>
            <a:r>
              <a:rPr lang="hu-HU" dirty="0" err="1" smtClean="0"/>
              <a:t>mediációs</a:t>
            </a:r>
            <a:r>
              <a:rPr lang="hu-HU" dirty="0" smtClean="0"/>
              <a:t> folyamat során, </a:t>
            </a:r>
            <a:r>
              <a:rPr lang="hu-HU" b="1" dirty="0" smtClean="0"/>
              <a:t>a mediátor a konfliktus résztvevőit a saját megoldásaik kidolgozására bátorítja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931" y="4125707"/>
            <a:ext cx="2711223" cy="17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52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1772" y="624114"/>
            <a:ext cx="9631680" cy="86650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400" b="1" dirty="0" smtClean="0"/>
              <a:t> A TRÉNING CÉLJA 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hu-HU" dirty="0" smtClean="0"/>
              <a:t> A konfliktusok eszkalálódásának megelőzés e,az érzelmi egészségességet </a:t>
            </a:r>
            <a:r>
              <a:rPr lang="hu-HU" dirty="0" err="1" smtClean="0"/>
              <a:t>promotáló</a:t>
            </a:r>
            <a:r>
              <a:rPr lang="hu-HU" dirty="0" smtClean="0"/>
              <a:t> környezet létrehozásával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smtClean="0"/>
              <a:t> A gyermekek érzelmi tudatosságának, valamint a szociális és érzelmi intelligencia fejlesztése</a:t>
            </a:r>
          </a:p>
          <a:p>
            <a:pPr lvl="0">
              <a:buFont typeface="Wingdings" pitchFamily="2" charset="2"/>
              <a:buChar char="Ø"/>
            </a:pPr>
            <a:r>
              <a:rPr lang="hu-HU" dirty="0" smtClean="0"/>
              <a:t> A társas helyzetekben előforduló konfliktusok kezelése, kisgyerekekre szabott </a:t>
            </a:r>
            <a:r>
              <a:rPr lang="hu-HU" dirty="0" err="1" smtClean="0"/>
              <a:t>mediációs</a:t>
            </a:r>
            <a:r>
              <a:rPr lang="hu-HU" dirty="0" smtClean="0"/>
              <a:t> módszertannal.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C7D3-EA88-E442-ACB6-6D298B571D0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343" y="3438814"/>
            <a:ext cx="4861152" cy="26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2882</TotalTime>
  <Words>685</Words>
  <Application>Microsoft Office PowerPoint</Application>
  <PresentationFormat>Egyéni</PresentationFormat>
  <Paragraphs>176</Paragraphs>
  <Slides>11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Retrospect</vt:lpstr>
      <vt:lpstr>EGYÜTT A BOLDOGABB ISKOLÁKÉRT! </vt:lpstr>
      <vt:lpstr>Iskolai agresszió és iskolaelhagyás </vt:lpstr>
      <vt:lpstr> KIK VAGYUNK?</vt:lpstr>
      <vt:lpstr>Agresszió, zaklatás/bántalmazás, konfliktus</vt:lpstr>
      <vt:lpstr>MIÉRT FONTOS AZ ISKOLAI AGRESSZIÓVAL FOGLALKOZNUNK? </vt:lpstr>
      <vt:lpstr>HISZÜNK A MEGELŐZÉS EREJÉBEN: EZ PROGRAMJAINK ALAPJA</vt:lpstr>
      <vt:lpstr>MIT CSINÁLUNK? </vt:lpstr>
      <vt:lpstr>ÚJ TRÉNINGÜNK: MEDIÁCIÓ KISGYREKMEKEKKEL ÉRZELMEK, MEGÉRTÉS, KAPCSOLÓDÁS</vt:lpstr>
      <vt:lpstr>  A TRÉNING CÉLJA </vt:lpstr>
      <vt:lpstr>Együtt. Működünk – resztoratív és mediációs példák  a gyakorlatból</vt:lpstr>
      <vt:lpstr>EGYÜTT KÖNNYEBB: KAPCSOLÓDJUNK ÖSSZE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Best Practices</dc:title>
  <dc:creator>Raluca Colacel</dc:creator>
  <cp:lastModifiedBy>Flóra</cp:lastModifiedBy>
  <cp:revision>64</cp:revision>
  <dcterms:created xsi:type="dcterms:W3CDTF">2016-05-12T14:33:53Z</dcterms:created>
  <dcterms:modified xsi:type="dcterms:W3CDTF">2017-11-29T12:07:47Z</dcterms:modified>
</cp:coreProperties>
</file>